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32" r:id="rId3"/>
    <p:sldId id="329" r:id="rId4"/>
    <p:sldId id="328" r:id="rId5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52" autoAdjust="0"/>
    <p:restoredTop sz="99205" autoAdjust="0"/>
  </p:normalViewPr>
  <p:slideViewPr>
    <p:cSldViewPr>
      <p:cViewPr>
        <p:scale>
          <a:sx n="90" d="100"/>
          <a:sy n="90" d="100"/>
        </p:scale>
        <p:origin x="-201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19551" y="381000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000" b="1" dirty="0" smtClean="0"/>
              <a:t>სოციალური დახმარების დანიშვნის და მართვის პროცესი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330906"/>
              </p:ext>
            </p:extLst>
          </p:nvPr>
        </p:nvGraphicFramePr>
        <p:xfrm>
          <a:off x="114300" y="1370199"/>
          <a:ext cx="8877299" cy="47083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5023"/>
                <a:gridCol w="2027877"/>
                <a:gridCol w="2154270"/>
                <a:gridCol w="2570129"/>
              </a:tblGrid>
              <a:tr h="333879"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რაიონული /სოციალური აგენტი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ცენტრალური</a:t>
                      </a:r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1736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728370"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 smtClean="0">
                          <a:effectLst/>
                        </a:rPr>
                        <a:t>1) მოქალაქე </a:t>
                      </a:r>
                      <a:r>
                        <a:rPr lang="ka-GE" sz="1100" u="none" strike="noStrike" dirty="0">
                          <a:effectLst/>
                        </a:rPr>
                        <a:t>განცხადებით მიმართავს სოციალური მომსახურების </a:t>
                      </a:r>
                      <a:r>
                        <a:rPr lang="ka-GE" sz="1100" u="none" strike="noStrike" dirty="0" smtClean="0">
                          <a:effectLst/>
                        </a:rPr>
                        <a:t>სააგენტოს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 smtClean="0">
                          <a:effectLst/>
                        </a:rPr>
                        <a:t>2) სოციალური აგენტი მოქალაქის შესახებ მოპოვებული ინფორმაციით  (შემოსავალი, ქონება, მოქალაქეობის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 სტატუსი, საზღვრის კვეთა) ახორციელებს ვიზიტს ოჯახში, </a:t>
                      </a:r>
                      <a:r>
                        <a:rPr lang="ka-GE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ავსებინებს დეკლარაციას, ახდენს ინფორმირებას </a:t>
                      </a:r>
                      <a:r>
                        <a:rPr lang="en-US" sz="1100" u="none" strike="noStrike" baseline="0" dirty="0" err="1" smtClean="0">
                          <a:effectLst/>
                        </a:rPr>
                        <a:t>WorkNet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-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ზე დარეკისტრირების ვალდებულების შესახებ და  გადასცემს საინფორმაციო ფურცელს.</a:t>
                      </a:r>
                    </a:p>
                    <a:p>
                      <a:pPr algn="ctr" fontAlgn="t"/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algn="ctr" fontAlgn="t"/>
                      <a:r>
                        <a:rPr lang="ka-GE" sz="11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ვადა-განაცხადის მიღებიდან  </a:t>
                      </a:r>
                      <a:r>
                        <a:rPr lang="ka-GE" sz="1100" b="0" i="1" u="none" strike="noStrike" baseline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</a:t>
                      </a:r>
                      <a:r>
                        <a:rPr lang="ka-GE" sz="1100" b="0" i="1" u="none" strike="noStrike" baseline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თვის ვადაში.</a:t>
                      </a:r>
                      <a:endParaRPr lang="ka-GE" sz="1100" b="0" i="1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3) შევსებული დეკლარაცია იტვირთება სისტემაში .</a:t>
                      </a:r>
                    </a:p>
                    <a:p>
                      <a:pPr algn="ctr" fontAlgn="t"/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r>
                        <a:rPr lang="ka-GE" sz="11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ვადა-   4 სამუშაო დღის განმავლობაში</a:t>
                      </a:r>
                      <a:endParaRPr lang="ka-GE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 smtClean="0">
                          <a:effectLst/>
                        </a:rPr>
                        <a:t>4) ოჯახის შრომისუნარიანი წევრი (იმ ოჯახებში, სადაც 2 და მეტი შრომისუნარია წევრია) რეგისტრირდება 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WorkNet</a:t>
                      </a:r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ka-GE" sz="1100" u="none" strike="noStrike" dirty="0" smtClean="0">
                          <a:effectLst/>
                        </a:rPr>
                        <a:t>ზე</a:t>
                      </a:r>
                    </a:p>
                    <a:p>
                      <a:pPr algn="ctr" fontAlgn="t"/>
                      <a:endParaRPr lang="ka-GE" sz="1100" u="none" strike="noStrike" dirty="0" smtClean="0">
                        <a:effectLst/>
                      </a:endParaRPr>
                    </a:p>
                    <a:p>
                      <a:pPr algn="ctr" fontAlgn="t"/>
                      <a:r>
                        <a:rPr lang="ka-GE" sz="1100" i="1" u="none" strike="noStrike" dirty="0" smtClean="0">
                          <a:effectLst/>
                        </a:rPr>
                        <a:t>ვადა- დეკლარაციის შევსებიდან 30 დღის განმავლობაში  </a:t>
                      </a:r>
                      <a:endParaRPr lang="ka-GE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a-GE" sz="1100" u="none" strike="noStrike" dirty="0" smtClean="0">
                          <a:effectLst/>
                        </a:rPr>
                        <a:t>  5)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100" u="none" strike="noStrike" dirty="0" smtClean="0">
                          <a:effectLst/>
                        </a:rPr>
                        <a:t>შევსებული         დეკლარაციის  </a:t>
                      </a:r>
                      <a:r>
                        <a:rPr lang="ka-GE" sz="1100" u="none" strike="noStrike" dirty="0">
                          <a:effectLst/>
                        </a:rPr>
                        <a:t>გადამოწმება/შედარება ბაზებთან:                                             </a:t>
                      </a:r>
                      <a:r>
                        <a:rPr lang="ka-GE" sz="1100" u="none" strike="noStrike" dirty="0" smtClean="0">
                          <a:effectLst/>
                        </a:rPr>
                        <a:t>-   საზღვრის </a:t>
                      </a:r>
                      <a:r>
                        <a:rPr lang="ka-GE" sz="1100" u="none" strike="noStrike" dirty="0">
                          <a:effectLst/>
                        </a:rPr>
                        <a:t>კვეთა     </a:t>
                      </a:r>
                      <a:endParaRPr lang="ka-GE" sz="1100" u="none" strike="noStrike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dirty="0" smtClean="0">
                          <a:effectLst/>
                        </a:rPr>
                        <a:t>-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ka-GE" sz="1100" u="none" strike="noStrike" dirty="0" smtClean="0">
                          <a:effectLst/>
                        </a:rPr>
                        <a:t>შემოსავლები 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dirty="0" smtClean="0">
                          <a:effectLst/>
                        </a:rPr>
                        <a:t>-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ka-GE" sz="1100" u="none" strike="noStrike" dirty="0" smtClean="0">
                          <a:effectLst/>
                        </a:rPr>
                        <a:t>უძრავი/მოძრავი </a:t>
                      </a:r>
                      <a:r>
                        <a:rPr lang="ka-GE" sz="1100" u="none" strike="noStrike" dirty="0">
                          <a:effectLst/>
                        </a:rPr>
                        <a:t>ქონება   </a:t>
                      </a:r>
                      <a:endParaRPr lang="ka-GE" sz="1100" u="none" strike="noStrike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dirty="0" smtClean="0">
                          <a:effectLst/>
                        </a:rPr>
                        <a:t>-   სამოქალაქო რეესტრი 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b="1" u="none" strike="noStrike" dirty="0" smtClean="0">
                          <a:effectLst/>
                        </a:rPr>
                        <a:t>6)</a:t>
                      </a:r>
                      <a:r>
                        <a:rPr lang="ka-GE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100" b="1" u="none" strike="noStrike" dirty="0" smtClean="0">
                          <a:effectLst/>
                        </a:rPr>
                        <a:t>სარეიტინგო ქულის მინიჭება (ქულების</a:t>
                      </a:r>
                      <a:r>
                        <a:rPr lang="ka-GE" sz="1100" b="1" u="none" strike="noStrike" baseline="0" dirty="0" smtClean="0">
                          <a:effectLst/>
                        </a:rPr>
                        <a:t> გენერირების მოდული)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i="1" u="none" strike="noStrike" baseline="0" dirty="0" smtClean="0">
                          <a:effectLst/>
                        </a:rPr>
                        <a:t>ვადა - დეკლარაციის შევსებიდან 30-ე დღეს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7) შემწეობის დანიშვნა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i="1" u="none" strike="noStrike" baseline="0" dirty="0" smtClean="0">
                          <a:effectLst/>
                        </a:rPr>
                        <a:t>ვადა - ქულის მინიჭებიდან მომდოვნო მე-2 თვეს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4" name="Picture 13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84874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751680"/>
            <a:ext cx="579555" cy="49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00823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C:\Users\nodisharia\AppData\Local\Microsoft\Windows\Temporary Internet Files\Content.IE5\DE4CGPLA\768px-Building2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64315"/>
            <a:ext cx="763788" cy="73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ქულაზე ეხლა მოქმედი ფაქტორები </a:t>
            </a:r>
            <a:endParaRPr lang="en-US" sz="2400" b="1" dirty="0"/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29898"/>
            <a:ext cx="8229601" cy="50412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105400" y="4495800"/>
            <a:ext cx="39624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</a:rPr>
              <a:t> 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აგენტის </a:t>
            </a:r>
            <a:r>
              <a:rPr lang="ka-GE" sz="2000" b="1" i="1" u="sng" dirty="0">
                <a:solidFill>
                  <a:srgbClr val="FF0000"/>
                </a:solidFill>
              </a:rPr>
              <a:t>სუბიექტურ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აზრს აღარ აქვს </a:t>
            </a:r>
            <a:r>
              <a:rPr lang="ka-GE" sz="2000" b="1" i="1" u="sng" dirty="0">
                <a:solidFill>
                  <a:srgbClr val="FF0000"/>
                </a:solidFill>
              </a:rPr>
              <a:t>გავლენა სარეიტინგო ქულაზე</a:t>
            </a:r>
          </a:p>
        </p:txBody>
      </p:sp>
    </p:spTree>
    <p:extLst>
      <p:ext uri="{BB962C8B-B14F-4D97-AF65-F5344CB8AC3E}">
        <p14:creationId xmlns:p14="http://schemas.microsoft.com/office/powerpoint/2010/main" val="9627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66497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ბენეფიციართა რაოდენობა/ გადარციხული თანხა/მოქალაქეთა განცხადებები (2012-2017წწ)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671409"/>
              </p:ext>
            </p:extLst>
          </p:nvPr>
        </p:nvGraphicFramePr>
        <p:xfrm>
          <a:off x="152400" y="2286000"/>
          <a:ext cx="8839201" cy="2971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1168"/>
                <a:gridCol w="2707660"/>
                <a:gridCol w="2771713"/>
                <a:gridCol w="2148660"/>
              </a:tblGrid>
              <a:tr h="64324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ბენეფიციართა </a:t>
                      </a:r>
                      <a:r>
                        <a:rPr lang="ka-GE" sz="1600" b="1" u="none" strike="noStrike" dirty="0">
                          <a:effectLst/>
                        </a:rPr>
                        <a:t>რაოდენობა (</a:t>
                      </a:r>
                      <a:r>
                        <a:rPr lang="ka-GE" sz="1600" b="1" u="none" strike="noStrike" dirty="0" smtClean="0">
                          <a:effectLst/>
                        </a:rPr>
                        <a:t>საშუალო)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 წლიურად </a:t>
                      </a:r>
                      <a:r>
                        <a:rPr lang="ka-GE" sz="1600" b="1" u="none" strike="noStrike" dirty="0">
                          <a:effectLst/>
                        </a:rPr>
                        <a:t>გადარიცხული თანხა 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მოქალაქეთა</a:t>
                      </a:r>
                      <a:br>
                        <a:rPr lang="ka-GE" sz="1600" b="1" u="none" strike="noStrike" dirty="0">
                          <a:effectLst/>
                        </a:rPr>
                      </a:br>
                      <a:r>
                        <a:rPr lang="ka-GE" sz="1600" b="1" u="none" strike="noStrike" dirty="0">
                          <a:effectLst/>
                        </a:rPr>
                        <a:t> განცხადებები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</a:t>
                      </a:r>
                      <a:r>
                        <a:rPr lang="ka-GE" sz="1600" u="none" strike="noStrike" dirty="0" smtClean="0">
                          <a:effectLst/>
                        </a:rPr>
                        <a:t>          </a:t>
                      </a:r>
                      <a:r>
                        <a:rPr lang="en-US" sz="1600" u="none" strike="noStrike" dirty="0" smtClean="0">
                          <a:effectLst/>
                        </a:rPr>
                        <a:t>435,961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140,922,420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3,129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437,238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213,974,751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5,754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432,487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281,108,370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3,412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376,776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253,628,864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5,312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459,619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270,190,066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3,631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450,423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257,750,211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3,176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46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3021</TotalTime>
  <Words>222</Words>
  <Application>Microsoft Office PowerPoint</Application>
  <PresentationFormat>On-screen Show (4:3)</PresentationFormat>
  <Paragraphs>65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Tamar Barkalaia</cp:lastModifiedBy>
  <cp:revision>327</cp:revision>
  <cp:lastPrinted>2018-01-16T12:45:57Z</cp:lastPrinted>
  <dcterms:created xsi:type="dcterms:W3CDTF">2012-07-10T17:34:05Z</dcterms:created>
  <dcterms:modified xsi:type="dcterms:W3CDTF">2018-01-16T15:10:41Z</dcterms:modified>
</cp:coreProperties>
</file>